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4055" r:id="rId2"/>
    <p:sldMasterId id="2147483808" r:id="rId3"/>
  </p:sldMasterIdLst>
  <p:notesMasterIdLst>
    <p:notesMasterId r:id="rId14"/>
  </p:notesMasterIdLst>
  <p:handoutMasterIdLst>
    <p:handoutMasterId r:id="rId15"/>
  </p:handoutMasterIdLst>
  <p:sldIdLst>
    <p:sldId id="407" r:id="rId4"/>
    <p:sldId id="431" r:id="rId5"/>
    <p:sldId id="433" r:id="rId6"/>
    <p:sldId id="430" r:id="rId7"/>
    <p:sldId id="429" r:id="rId8"/>
    <p:sldId id="436" r:id="rId9"/>
    <p:sldId id="437" r:id="rId10"/>
    <p:sldId id="438" r:id="rId11"/>
    <p:sldId id="440" r:id="rId12"/>
    <p:sldId id="435" r:id="rId13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E4E4E4"/>
    <a:srgbClr val="B9CAFF"/>
    <a:srgbClr val="658AFF"/>
    <a:srgbClr val="D8FCAC"/>
    <a:srgbClr val="000099"/>
    <a:srgbClr val="EBFDD5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43" autoAdjust="0"/>
    <p:restoredTop sz="68567" autoAdjust="0"/>
  </p:normalViewPr>
  <p:slideViewPr>
    <p:cSldViewPr>
      <p:cViewPr varScale="1">
        <p:scale>
          <a:sx n="56" d="100"/>
          <a:sy n="56" d="100"/>
        </p:scale>
        <p:origin x="10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96" y="60"/>
      </p:cViewPr>
      <p:guideLst>
        <p:guide orient="horz" pos="2927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429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t" anchorCtr="0" compatLnSpc="1">
            <a:prstTxWarp prst="textNoShape">
              <a:avLst/>
            </a:prstTxWarp>
          </a:bodyPr>
          <a:lstStyle>
            <a:lvl1pPr algn="l" defTabSz="947425" eaLnBrk="0" hangingPunct="0">
              <a:defRPr kumimoji="0" sz="1200"/>
            </a:lvl1pPr>
          </a:lstStyle>
          <a:p>
            <a:pPr>
              <a:defRPr/>
            </a:pPr>
            <a:r>
              <a:rPr lang="en-US" altLang="en-US"/>
              <a:t>Robert Heffley Engineering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kumimoji="0" sz="1200"/>
            </a:lvl1pPr>
          </a:lstStyle>
          <a:p>
            <a:pPr>
              <a:defRPr/>
            </a:pPr>
            <a:r>
              <a:rPr lang="en-US"/>
              <a:t>4 March 2015</a:t>
            </a: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b" anchorCtr="0" compatLnSpc="1">
            <a:prstTxWarp prst="textNoShape">
              <a:avLst/>
            </a:prstTxWarp>
          </a:bodyPr>
          <a:lstStyle>
            <a:lvl1pPr algn="l" defTabSz="947425" eaLnBrk="0" hangingPunct="0">
              <a:defRPr kumimoji="0" sz="1200"/>
            </a:lvl1pPr>
          </a:lstStyle>
          <a:p>
            <a:pPr>
              <a:defRPr/>
            </a:pPr>
            <a:r>
              <a:rPr lang="en-US" altLang="en-US"/>
              <a:t>www.rhef.net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b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kumimoji="0" sz="1200"/>
            </a:lvl1pPr>
          </a:lstStyle>
          <a:p>
            <a:pPr>
              <a:defRPr/>
            </a:pPr>
            <a:fld id="{C6C9B80F-F896-4B86-8F07-A0D31ABADC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9252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04800" y="0"/>
            <a:ext cx="39624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t" anchorCtr="0" compatLnSpc="1">
            <a:prstTxWarp prst="textNoShape">
              <a:avLst/>
            </a:prstTxWarp>
          </a:bodyPr>
          <a:lstStyle>
            <a:lvl1pPr algn="l" defTabSz="947425" eaLnBrk="0" hangingPunct="0">
              <a:defRPr kumimoji="0" sz="1200"/>
            </a:lvl1pPr>
          </a:lstStyle>
          <a:p>
            <a:pPr>
              <a:defRPr/>
            </a:pPr>
            <a:r>
              <a:rPr lang="en-US" altLang="en-US"/>
              <a:t>Robert Heffley Engineering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495800" y="0"/>
            <a:ext cx="20574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t" anchorCtr="0" compatLnSpc="1">
            <a:prstTxWarp prst="textNoShape">
              <a:avLst/>
            </a:prstTxWarp>
          </a:bodyPr>
          <a:lstStyle>
            <a:lvl1pPr algn="r" defTabSz="946150" eaLnBrk="0" hangingPunct="0">
              <a:defRPr kumimoji="0" sz="1200"/>
            </a:lvl1pPr>
          </a:lstStyle>
          <a:p>
            <a:pPr>
              <a:defRPr/>
            </a:pPr>
            <a:r>
              <a:rPr lang="en-US"/>
              <a:t>4 March 2015</a:t>
            </a:r>
            <a:endParaRPr lang="en-US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700088"/>
            <a:ext cx="4643438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414838"/>
            <a:ext cx="48768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04800" y="8764588"/>
            <a:ext cx="1752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b" anchorCtr="0" compatLnSpc="1">
            <a:prstTxWarp prst="textNoShape">
              <a:avLst/>
            </a:prstTxWarp>
          </a:bodyPr>
          <a:lstStyle>
            <a:lvl1pPr algn="l" defTabSz="947425" eaLnBrk="0" hangingPunct="0">
              <a:defRPr kumimoji="0" sz="900"/>
            </a:lvl1pPr>
          </a:lstStyle>
          <a:p>
            <a:pPr>
              <a:defRPr/>
            </a:pPr>
            <a:r>
              <a:rPr lang="en-US" altLang="en-US"/>
              <a:t>www.rhef.net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895600" y="8764588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28" tIns="47364" rIns="94728" bIns="47364" numCol="1" anchor="b" anchorCtr="0" compatLnSpc="1">
            <a:prstTxWarp prst="textNoShape">
              <a:avLst/>
            </a:prstTxWarp>
          </a:bodyPr>
          <a:lstStyle>
            <a:lvl1pPr algn="ctr" defTabSz="946150" eaLnBrk="0" hangingPunct="0">
              <a:defRPr kumimoji="0" sz="1200"/>
            </a:lvl1pPr>
          </a:lstStyle>
          <a:p>
            <a:pPr>
              <a:defRPr/>
            </a:pPr>
            <a:fld id="{988DB27B-72C1-4303-B2F1-143A98BC04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8986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Robert Heffley Engineering</a:t>
            </a:r>
          </a:p>
          <a:p>
            <a:r>
              <a:rPr lang="en-US" altLang="en-US" dirty="0" smtClean="0"/>
              <a:t>Penn Valley, CA</a:t>
            </a:r>
          </a:p>
          <a:p>
            <a:r>
              <a:rPr lang="en-US" altLang="en-US" dirty="0" smtClean="0"/>
              <a:t>650.949.1747</a:t>
            </a:r>
          </a:p>
          <a:p>
            <a:r>
              <a:rPr lang="en-US" altLang="en-US" dirty="0" smtClean="0"/>
              <a:t>Email: </a:t>
            </a:r>
            <a:r>
              <a:rPr lang="en-US" altLang="en-US" dirty="0" smtClean="0">
                <a:solidFill>
                  <a:srgbClr val="2D2DB9"/>
                </a:solidFill>
              </a:rPr>
              <a:t>rhef@aol.com</a:t>
            </a:r>
          </a:p>
          <a:p>
            <a:r>
              <a:rPr lang="en-US" altLang="en-US" dirty="0" smtClean="0"/>
              <a:t>Web:</a:t>
            </a:r>
            <a:r>
              <a:rPr lang="en-US" altLang="en-US" dirty="0" smtClean="0">
                <a:solidFill>
                  <a:srgbClr val="2D2DB9"/>
                </a:solidFill>
              </a:rPr>
              <a:t> http://rhef.net/</a:t>
            </a:r>
          </a:p>
          <a:p>
            <a:endParaRPr lang="en-US" altLang="en-US" dirty="0" smtClean="0"/>
          </a:p>
        </p:txBody>
      </p:sp>
      <p:sp>
        <p:nvSpPr>
          <p:cNvPr id="1126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Robert Heffley Engineering</a:t>
            </a:r>
          </a:p>
        </p:txBody>
      </p:sp>
      <p:sp>
        <p:nvSpPr>
          <p:cNvPr id="1126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4 March 2015</a:t>
            </a:r>
          </a:p>
        </p:txBody>
      </p:sp>
      <p:sp>
        <p:nvSpPr>
          <p:cNvPr id="1127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900" smtClean="0"/>
              <a:t>www.rhef.net</a:t>
            </a:r>
          </a:p>
        </p:txBody>
      </p:sp>
      <p:sp>
        <p:nvSpPr>
          <p:cNvPr id="11271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24868D3-0E79-4793-9F25-22C87CF2A624}" type="slidenum">
              <a:rPr kumimoji="0" lang="en-US" altLang="en-US" smtClean="0"/>
              <a:pPr>
                <a:spcBef>
                  <a:spcPct val="0"/>
                </a:spcBef>
              </a:pPr>
              <a:t>1</a:t>
            </a:fld>
            <a:endParaRPr kumimoji="0"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49182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Robert Heffley Engineering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4 March 2015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900" smtClean="0"/>
              <a:t>www.rhef.net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F7A8FD2-30C5-4B48-A0E0-D69174F2F2BC}" type="slidenum">
              <a:rPr kumimoji="0" lang="en-US" altLang="en-US" smtClean="0"/>
              <a:pPr>
                <a:spcBef>
                  <a:spcPct val="0"/>
                </a:spcBef>
              </a:pPr>
              <a:t>10</a:t>
            </a:fld>
            <a:endParaRPr kumimoji="0" lang="en-US" alt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3062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Demo Package;</a:t>
            </a:r>
          </a:p>
          <a:p>
            <a:pPr>
              <a:defRPr/>
            </a:pPr>
            <a:endParaRPr lang="en-US" altLang="en-US" dirty="0" smtClean="0"/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Initially limited to ACGSC members.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Targeted for engineering simulation and analysis use.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To include components that will enable use of RotorGen2 models in a compiled RGenWin application running under either a GUI or in a compiled Simulink S-function.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A starting Simulink model (*.</a:t>
            </a:r>
            <a:r>
              <a:rPr lang="en-US" altLang="en-US" dirty="0" err="1" smtClean="0"/>
              <a:t>slx</a:t>
            </a:r>
            <a:r>
              <a:rPr lang="en-US" altLang="en-US" dirty="0" smtClean="0"/>
              <a:t>) file will be included.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This will also include a FlightGear model enabling a 3D visualization function.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This package will assume use of a current version of </a:t>
            </a:r>
            <a:r>
              <a:rPr lang="en-US" altLang="en-US" dirty="0" err="1" smtClean="0"/>
              <a:t>Matlab</a:t>
            </a:r>
            <a:r>
              <a:rPr lang="en-US" altLang="en-US" dirty="0" smtClean="0"/>
              <a:t> and Simulink (R2015a) and a FlightGear version of at least 2.0.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altLang="en-US" dirty="0" smtClean="0"/>
              <a:t>Documentation will be limited to a </a:t>
            </a:r>
            <a:r>
              <a:rPr lang="en-US" altLang="en-US" dirty="0" err="1" smtClean="0"/>
              <a:t>Quickstart</a:t>
            </a:r>
            <a:r>
              <a:rPr lang="en-US" altLang="en-US" dirty="0" smtClean="0"/>
              <a:t> version that enables user to run the RGenWin app with FlightGear and joystick input.</a:t>
            </a: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0098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Total projects for past year include support for Hoh Aeronautics, Boeing Training Systems, Synetics Systems Engineering Corp, and RHE in-house development.</a:t>
            </a:r>
          </a:p>
        </p:txBody>
      </p:sp>
      <p:sp>
        <p:nvSpPr>
          <p:cNvPr id="13316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Robert Heffley Engineering</a:t>
            </a:r>
          </a:p>
        </p:txBody>
      </p:sp>
      <p:sp>
        <p:nvSpPr>
          <p:cNvPr id="1331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4 March 2015</a:t>
            </a:r>
          </a:p>
        </p:txBody>
      </p:sp>
      <p:sp>
        <p:nvSpPr>
          <p:cNvPr id="1331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900" smtClean="0"/>
              <a:t>www.rhef.net</a:t>
            </a:r>
          </a:p>
        </p:txBody>
      </p:sp>
      <p:sp>
        <p:nvSpPr>
          <p:cNvPr id="13319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7E6903D-7E03-401E-985D-554A9E4F1E27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67479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Several RotorGen2 math models have been prepared for use in  Boeing </a:t>
            </a:r>
            <a:r>
              <a:rPr lang="en-US" altLang="en-US" dirty="0" err="1" smtClean="0"/>
              <a:t>NetForce</a:t>
            </a:r>
            <a:r>
              <a:rPr lang="en-US" altLang="en-US" dirty="0" smtClean="0"/>
              <a:t> training system. </a:t>
            </a: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These </a:t>
            </a:r>
            <a:r>
              <a:rPr lang="en-US" altLang="en-US" dirty="0" smtClean="0"/>
              <a:t>models </a:t>
            </a:r>
            <a:r>
              <a:rPr lang="en-US" altLang="en-US" dirty="0" smtClean="0"/>
              <a:t>include,</a:t>
            </a:r>
            <a:r>
              <a:rPr lang="en-US" altLang="en-US" baseline="0" dirty="0" smtClean="0"/>
              <a:t> </a:t>
            </a:r>
            <a:r>
              <a:rPr lang="en-US" altLang="en-US" dirty="0" smtClean="0"/>
              <a:t>MD500</a:t>
            </a:r>
            <a:r>
              <a:rPr lang="en-US" altLang="en-US" dirty="0" smtClean="0"/>
              <a:t>, Bo105, AH-1, UH-1, UH-60, CH-47, CH-53 and S-64 helicopters.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TPV </a:t>
            </a:r>
            <a:r>
              <a:rPr lang="en-US" altLang="en-US" dirty="0" smtClean="0"/>
              <a:t>pilot models are used to fly through tactical scenarios spanning all flight regimes with user-specified levels of aggressiveness. Includes ground-handling as well as maneuvering flight.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RotorGen2 </a:t>
            </a:r>
            <a:r>
              <a:rPr lang="en-US" altLang="en-US" dirty="0" smtClean="0"/>
              <a:t>and associated functions written in C++.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1536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Robert Heffley Engineering</a:t>
            </a:r>
          </a:p>
        </p:txBody>
      </p:sp>
      <p:sp>
        <p:nvSpPr>
          <p:cNvPr id="1536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4 March 2015</a:t>
            </a:r>
          </a:p>
        </p:txBody>
      </p:sp>
      <p:sp>
        <p:nvSpPr>
          <p:cNvPr id="1536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900" smtClean="0"/>
              <a:t>www.rhef.net</a:t>
            </a:r>
          </a:p>
        </p:txBody>
      </p:sp>
      <p:sp>
        <p:nvSpPr>
          <p:cNvPr id="1536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0D7E2D3-4D76-41AA-8FDC-E3B3110EB609}" type="slidenum">
              <a:rPr kumimoji="0" lang="en-US" altLang="en-US" smtClean="0"/>
              <a:pPr>
                <a:spcBef>
                  <a:spcPct val="0"/>
                </a:spcBef>
              </a:pPr>
              <a:t>3</a:t>
            </a:fld>
            <a:endParaRPr kumimoji="0"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78356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Robert Heffley Engineering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4 March 2015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900" smtClean="0"/>
              <a:t>www.rhef.net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47F8B09-DB78-4F9B-B945-A2230735B6FC}" type="slidenum">
              <a:rPr kumimoji="0" lang="en-US" altLang="en-US" smtClean="0"/>
              <a:pPr>
                <a:spcBef>
                  <a:spcPct val="0"/>
                </a:spcBef>
              </a:pPr>
              <a:t>4</a:t>
            </a:fld>
            <a:endParaRPr kumimoji="0" lang="en-US" altLang="en-US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3062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Helicopter/Ship dynamic-interface simulation: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Purpose </a:t>
            </a:r>
            <a:r>
              <a:rPr lang="en-US" altLang="en-US" dirty="0" smtClean="0"/>
              <a:t>to support HUD development for approach and landing on ship.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err="1" smtClean="0"/>
              <a:t>Matlab</a:t>
            </a:r>
            <a:r>
              <a:rPr lang="en-US" altLang="en-US" dirty="0" smtClean="0"/>
              <a:t>/Simulink-based </a:t>
            </a:r>
            <a:r>
              <a:rPr lang="en-US" altLang="en-US" dirty="0" smtClean="0"/>
              <a:t>environment involving ship motion and turbulence disturbances.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FlightGear </a:t>
            </a:r>
            <a:r>
              <a:rPr lang="en-US" altLang="en-US" dirty="0" smtClean="0"/>
              <a:t>set up to provide interaction between MH-60 and DDG, including landing on moving deck.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RotorGen2 </a:t>
            </a:r>
            <a:r>
              <a:rPr lang="en-US" altLang="en-US" dirty="0" smtClean="0"/>
              <a:t>flight dynamics model used for MH-60 and incorporated into Simulink S-function.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Simulation </a:t>
            </a:r>
            <a:r>
              <a:rPr lang="en-US" altLang="en-US" dirty="0" smtClean="0"/>
              <a:t>data fed to HUD with control inputs from simulator cockpit controls.</a:t>
            </a:r>
          </a:p>
          <a:p>
            <a:pPr marL="228600" indent="-228600">
              <a:buFont typeface="+mj-lt"/>
              <a:buAutoNum type="arabicPeriod"/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9030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RHE Simulation Software Suite is comprised of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RotorGen2 flight dynamics model either in RGenWin GUI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Or compiled Simulink S-function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Can be controlled by Simulink model through joystick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Or Task-Pilot-Vehicle in Simulink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Visualization of cockpit or outside of vehicle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And visualization of interaction with another vehicle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Generation of time history, frequency response, and derivatives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en-US" dirty="0" smtClean="0"/>
          </a:p>
          <a:p>
            <a:pPr marL="228600" indent="-228600">
              <a:buFontTx/>
              <a:buAutoNum type="arabicPeriod"/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19460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Robert Heffley Engineering</a:t>
            </a:r>
          </a:p>
        </p:txBody>
      </p:sp>
      <p:sp>
        <p:nvSpPr>
          <p:cNvPr id="19461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mtClean="0"/>
              <a:t>4 March 2015</a:t>
            </a:r>
          </a:p>
        </p:txBody>
      </p:sp>
      <p:sp>
        <p:nvSpPr>
          <p:cNvPr id="19462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900" smtClean="0"/>
              <a:t>www.rhef.net</a:t>
            </a:r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72CA42-CDEE-4A82-B631-FA8DBC9BFF57}" type="slidenum">
              <a:rPr kumimoji="0" lang="en-US" altLang="en-US" smtClean="0"/>
              <a:pPr>
                <a:spcBef>
                  <a:spcPct val="0"/>
                </a:spcBef>
              </a:pPr>
              <a:t>5</a:t>
            </a:fld>
            <a:endParaRPr kumimoji="0"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94199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The RGenWin GUI application is a powerful flight dynamics simulation tool containing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multiple individual rotorcraft models,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a pilot model,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time-history storage for plotting,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a stability derivative generation function,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trimming,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steady wind components, and </a:t>
            </a: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UDP transmit and send to FlightGear and Simulink.</a:t>
            </a:r>
          </a:p>
          <a:p>
            <a:pPr marL="228600" indent="-228600">
              <a:buFont typeface="+mj-lt"/>
              <a:buAutoNum type="arabicPeriod"/>
              <a:defRPr/>
            </a:pPr>
            <a:endParaRPr lang="en-US" altLang="en-US" dirty="0" smtClean="0"/>
          </a:p>
          <a:p>
            <a:pPr>
              <a:buFont typeface="+mj-lt"/>
              <a:buNone/>
              <a:defRPr/>
            </a:pPr>
            <a:endParaRPr lang="en-US" altLang="en-US" dirty="0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Robert Heffley Engineering</a:t>
            </a:r>
          </a:p>
        </p:txBody>
      </p:sp>
      <p:sp>
        <p:nvSpPr>
          <p:cNvPr id="2150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4 March 2015</a:t>
            </a:r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900" smtClean="0"/>
              <a:t>www.rhef.net</a:t>
            </a:r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21B680F-742A-464D-B2EC-67D5BAA56C18}" type="slidenum">
              <a:rPr kumimoji="0" lang="en-US" altLang="en-US" sz="1200" smtClean="0"/>
              <a:pPr/>
              <a:t>6</a:t>
            </a:fld>
            <a:endParaRPr kumimoji="0"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891506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The RGenWin application can receive joystick control inputs (with button functions) and can be coupled with FlightGear to provide cockpit or exterior visualization.</a:t>
            </a:r>
          </a:p>
          <a:p>
            <a:endParaRPr lang="en-US" altLang="en-US" smtClean="0"/>
          </a:p>
        </p:txBody>
      </p:sp>
      <p:sp>
        <p:nvSpPr>
          <p:cNvPr id="23556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Robert Heffley Engineering</a:t>
            </a:r>
          </a:p>
        </p:txBody>
      </p:sp>
      <p:sp>
        <p:nvSpPr>
          <p:cNvPr id="2355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4 March 2015</a:t>
            </a:r>
          </a:p>
        </p:txBody>
      </p:sp>
      <p:sp>
        <p:nvSpPr>
          <p:cNvPr id="2355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900" smtClean="0"/>
              <a:t>www.rhef.net</a:t>
            </a:r>
          </a:p>
        </p:txBody>
      </p:sp>
      <p:sp>
        <p:nvSpPr>
          <p:cNvPr id="23559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192EE56-F150-453E-A9FE-9942DF551CCA}" type="slidenum">
              <a:rPr kumimoji="0" lang="en-US" altLang="en-US" sz="1200" smtClean="0"/>
              <a:pPr/>
              <a:t>7</a:t>
            </a:fld>
            <a:endParaRPr kumimoji="0"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840126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Also, </a:t>
            </a:r>
            <a:r>
              <a:rPr lang="en-US" altLang="en-US" dirty="0" smtClean="0"/>
              <a:t>the basic Simulation Suite components can be coupled with Simulink in order to control or augment the vehicle and environment.</a:t>
            </a:r>
          </a:p>
        </p:txBody>
      </p:sp>
      <p:sp>
        <p:nvSpPr>
          <p:cNvPr id="2560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Robert Heffley Engineering</a:t>
            </a:r>
          </a:p>
        </p:txBody>
      </p:sp>
      <p:sp>
        <p:nvSpPr>
          <p:cNvPr id="2560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4 March 2015</a:t>
            </a:r>
          </a:p>
        </p:txBody>
      </p:sp>
      <p:sp>
        <p:nvSpPr>
          <p:cNvPr id="2560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900" smtClean="0"/>
              <a:t>www.rhef.net</a:t>
            </a:r>
          </a:p>
        </p:txBody>
      </p:sp>
      <p:sp>
        <p:nvSpPr>
          <p:cNvPr id="2560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0B7592C-3496-4F72-9B36-E35F420BB0B7}" type="slidenum">
              <a:rPr kumimoji="0" lang="en-US" altLang="en-US" sz="1200" smtClean="0"/>
              <a:pPr/>
              <a:t>8</a:t>
            </a:fld>
            <a:endParaRPr kumimoji="0"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953579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Advanced configurations of the software suite involve Simulink as the basic platform containing the math model (RotorGen2) and the RGenWin functions.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This </a:t>
            </a:r>
            <a:r>
              <a:rPr lang="en-US" altLang="en-US" dirty="0" smtClean="0"/>
              <a:t>is the most powerful and flexible form of the RHE Simulation Suite</a:t>
            </a:r>
            <a:r>
              <a:rPr lang="en-US" altLang="en-US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Multiple interactive FlightGear 3D</a:t>
            </a:r>
            <a:r>
              <a:rPr lang="en-US" altLang="en-US" baseline="0" dirty="0" smtClean="0"/>
              <a:t> models can be controlled by Simulink</a:t>
            </a:r>
          </a:p>
          <a:p>
            <a:endParaRPr lang="en-US" altLang="en-US" baseline="0" dirty="0" smtClean="0"/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7652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Robert Heffley Engineering</a:t>
            </a:r>
          </a:p>
        </p:txBody>
      </p:sp>
      <p:sp>
        <p:nvSpPr>
          <p:cNvPr id="27653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1200" smtClean="0"/>
              <a:t>RHE Simulation Software Suite 12 Sep 2014</a:t>
            </a:r>
          </a:p>
        </p:txBody>
      </p:sp>
      <p:sp>
        <p:nvSpPr>
          <p:cNvPr id="2765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kumimoji="0" lang="en-US" altLang="en-US" sz="900" smtClean="0"/>
              <a:t>www.rhef.net</a:t>
            </a:r>
          </a:p>
        </p:txBody>
      </p:sp>
      <p:sp>
        <p:nvSpPr>
          <p:cNvPr id="27655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61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301FE70-B9C2-47BD-8F76-636C45FE8FEE}" type="slidenum">
              <a:rPr kumimoji="0" lang="en-US" altLang="en-U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kumimoji="0"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61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 userDrawn="1"/>
        </p:nvSpPr>
        <p:spPr bwMode="auto">
          <a:xfrm>
            <a:off x="7391400" y="6629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kumimoji="0" lang="en-US" altLang="en-US" sz="900" smtClean="0">
                <a:solidFill>
                  <a:schemeClr val="tx2"/>
                </a:solidFill>
              </a:rPr>
              <a:t>NAVAIR2004_1_debrief.ppt</a:t>
            </a:r>
          </a:p>
        </p:txBody>
      </p:sp>
      <p:sp>
        <p:nvSpPr>
          <p:cNvPr id="5" name="Arc 15"/>
          <p:cNvSpPr>
            <a:spLocks/>
          </p:cNvSpPr>
          <p:nvPr userDrawn="1"/>
        </p:nvSpPr>
        <p:spPr bwMode="auto">
          <a:xfrm>
            <a:off x="0" y="914400"/>
            <a:ext cx="1981200" cy="59436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9CA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16" descr="rhe_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3600"/>
            <a:ext cx="17526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54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2057400"/>
            <a:ext cx="4572000" cy="1752600"/>
          </a:xfrm>
        </p:spPr>
        <p:txBody>
          <a:bodyPr/>
          <a:lstStyle>
            <a:lvl1pPr marL="0" indent="0">
              <a:buFont typeface="ZapfDingbats BT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>
          <a:xfrm>
            <a:off x="6934200" y="6248400"/>
            <a:ext cx="1905000" cy="457200"/>
          </a:xfrm>
        </p:spPr>
        <p:txBody>
          <a:bodyPr lIns="92075" tIns="46038" rIns="92075" bIns="46038" anchor="ctr"/>
          <a:lstStyle>
            <a:lvl1pPr algn="r">
              <a:defRPr kumimoji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2590800" y="6248400"/>
            <a:ext cx="3962400" cy="457200"/>
          </a:xfrm>
        </p:spPr>
        <p:txBody>
          <a:bodyPr lIns="92075" tIns="46038" rIns="92075" bIns="46038" anchor="ctr"/>
          <a:lstStyle>
            <a:lvl1pPr algn="ctr">
              <a:defRPr kumimoji="0" sz="1200" i="1"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www.RHef.net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0"/>
            <a:ext cx="1905000" cy="457200"/>
          </a:xfrm>
        </p:spPr>
        <p:txBody>
          <a:bodyPr wrap="none" lIns="92075" tIns="46038" rIns="92075" bIns="46038" anchor="ctr"/>
          <a:lstStyle>
            <a:lvl1pPr>
              <a:defRPr kumimoji="0" sz="2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8808EC6-A0FD-408A-9720-287BEAF97E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779983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B8ACA-2E7A-4A0D-BB66-5B93E42454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968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54689-CBB9-44BF-8F48-7FB5B01C32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7607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724B-1C44-4472-91C8-79C679E84F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92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38F67-70BC-4BD4-9BF6-22975C959A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986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B9219-44C0-4A35-8C35-A55DB7778E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925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9EB6F-0EA9-444B-8D62-90374A9B9F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8369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C4FA9-7922-499A-9ED1-4D66108645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173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CC6C8-4FAE-40DC-BA01-9B81BC5E51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4604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BF611-49DE-407C-9A38-AA6918F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7115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B9EAB-9208-4321-9025-A3DA190299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7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v"/>
              <a:defRPr/>
            </a:lvl2pPr>
            <a:lvl3pPr>
              <a:buSzPct val="75000"/>
              <a:buFont typeface="Arial" pitchFamily="34" charset="0"/>
              <a:buChar char="•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24B1-6001-4D31-A6FA-0CA2DC0318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082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C817-9BCC-4DA1-A923-5757333164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6522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BC0BC-D9F9-4DAB-8F2B-1844BFA844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028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B376-9D55-4ADE-846E-629C983E88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8684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 userDrawn="1"/>
        </p:nvSpPr>
        <p:spPr bwMode="auto">
          <a:xfrm>
            <a:off x="7391400" y="6629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kumimoji="0" lang="en-US" altLang="en-US" sz="900" smtClean="0">
                <a:solidFill>
                  <a:schemeClr val="tx2"/>
                </a:solidFill>
              </a:rPr>
              <a:t>NAVAIR2004_1_debrief.ppt</a:t>
            </a:r>
          </a:p>
        </p:txBody>
      </p:sp>
      <p:sp>
        <p:nvSpPr>
          <p:cNvPr id="5" name="Arc 15"/>
          <p:cNvSpPr>
            <a:spLocks/>
          </p:cNvSpPr>
          <p:nvPr userDrawn="1"/>
        </p:nvSpPr>
        <p:spPr bwMode="auto">
          <a:xfrm>
            <a:off x="0" y="914400"/>
            <a:ext cx="1981200" cy="59436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9CA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16" descr="rhe_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3600"/>
            <a:ext cx="17526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54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2057400"/>
            <a:ext cx="4572000" cy="1752600"/>
          </a:xfrm>
        </p:spPr>
        <p:txBody>
          <a:bodyPr/>
          <a:lstStyle>
            <a:lvl1pPr marL="0" indent="0">
              <a:buFont typeface="ZapfDingbats BT" charset="2"/>
              <a:buNone/>
              <a:defRPr sz="24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>
          <a:xfrm>
            <a:off x="6934200" y="6248400"/>
            <a:ext cx="1905000" cy="457200"/>
          </a:xfrm>
        </p:spPr>
        <p:txBody>
          <a:bodyPr lIns="92075" tIns="46038" rIns="92075" bIns="46038" anchor="ctr"/>
          <a:lstStyle>
            <a:lvl1pPr algn="r">
              <a:defRPr kumimoji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2590800" y="6248400"/>
            <a:ext cx="3962400" cy="457200"/>
          </a:xfrm>
        </p:spPr>
        <p:txBody>
          <a:bodyPr lIns="92075" tIns="46038" rIns="92075" bIns="46038" anchor="ctr"/>
          <a:lstStyle>
            <a:lvl1pPr algn="ctr">
              <a:defRPr kumimoji="0" sz="1200" i="1"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www.RHef.net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0"/>
            <a:ext cx="1905000" cy="457200"/>
          </a:xfrm>
        </p:spPr>
        <p:txBody>
          <a:bodyPr wrap="none" lIns="92075" tIns="46038" rIns="92075" bIns="46038" anchor="ctr"/>
          <a:lstStyle>
            <a:lvl1pPr>
              <a:defRPr kumimoji="0" sz="2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C7A78EA-9C30-4846-B6E4-6F853C229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7316181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1EEA-CD15-45D7-91F4-16EB5DEE9C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6834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4D0E-51E0-4E7E-94CE-303223A815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427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928B3-DF90-44A0-804B-131F460286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804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73E73-CAA2-46A4-9532-D75C19B1F1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25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E3967-98CE-422B-BCF0-41789A090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66965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42EC6-D01B-49DC-9670-37E037E977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966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CFCC-5D28-4B0C-962C-4DAA2CFFE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096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7AECE-EF33-4B44-83B7-CD55F7F5AA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737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11755-6371-486B-A431-F40BEB6E5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5503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22886-A513-4343-B754-9F8D875B67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5686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43817-002F-4668-AC7C-3A95B32DC4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44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2300E-F02F-499D-950C-4CEBB63E03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27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F73DD-4992-48AF-B817-6DE5ECBF00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3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8F117-CD41-437F-89C9-8D293458F7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06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3A694-6297-4076-9574-39B14D0D1E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614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4AE65-A306-4F99-987C-4FEF1F7765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45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AA967-46F9-4EE2-9666-956377695E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59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914400"/>
            <a:ext cx="1981200" cy="59436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9CA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Level</a:t>
            </a:r>
          </a:p>
          <a:p>
            <a:pPr lvl="2"/>
            <a:r>
              <a:rPr lang="en-US" altLang="en-US" smtClean="0"/>
              <a:t>Second 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3924300" y="3124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/>
          </a:p>
        </p:txBody>
      </p:sp>
      <p:sp>
        <p:nvSpPr>
          <p:cNvPr id="1030" name="Rectangle 12"/>
          <p:cNvSpPr>
            <a:spLocks noChangeArrowheads="1"/>
          </p:cNvSpPr>
          <p:nvPr/>
        </p:nvSpPr>
        <p:spPr bwMode="auto">
          <a:xfrm>
            <a:off x="3429000" y="2905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/>
          </a:p>
        </p:txBody>
      </p:sp>
      <p:pic>
        <p:nvPicPr>
          <p:cNvPr id="1031" name="Picture 11" descr="rhe_logo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3600"/>
            <a:ext cx="17526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76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800">
                <a:solidFill>
                  <a:srgbClr val="000099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2AC42410-7D08-4235-9DA1-E97B579267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54" r:id="rId1"/>
    <p:sldLayoutId id="2147484655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  <p:sldLayoutId id="2147484633" r:id="rId11"/>
  </p:sldLayoutIdLst>
  <p:hf hdr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ZapfDingbats BT"/>
        <a:buChar char="n"/>
        <a:defRPr sz="28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ZapfDingbats BT"/>
        <a:buChar char="v"/>
        <a:defRPr sz="24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ZapfDingbats BT"/>
        <a:buChar char="«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•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4351D36-1D77-4308-A2DF-BC16780104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rc 2"/>
          <p:cNvSpPr>
            <a:spLocks/>
          </p:cNvSpPr>
          <p:nvPr/>
        </p:nvSpPr>
        <p:spPr bwMode="auto">
          <a:xfrm>
            <a:off x="0" y="914400"/>
            <a:ext cx="1981200" cy="59436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9CA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Level</a:t>
            </a:r>
          </a:p>
          <a:p>
            <a:pPr lvl="2"/>
            <a:r>
              <a:rPr lang="en-US" altLang="en-US" smtClean="0"/>
              <a:t>Second 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3924300" y="3124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/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3429000" y="2905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mtClean="0"/>
          </a:p>
        </p:txBody>
      </p:sp>
      <p:pic>
        <p:nvPicPr>
          <p:cNvPr id="3079" name="Picture 11" descr="rhe_logo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3600"/>
            <a:ext cx="17526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76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800">
                <a:solidFill>
                  <a:srgbClr val="000099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2EFC1EF8-0A16-455F-961A-FF7F9D358A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56" r:id="rId1"/>
    <p:sldLayoutId id="2147484657" r:id="rId2"/>
    <p:sldLayoutId id="2147484645" r:id="rId3"/>
    <p:sldLayoutId id="2147484646" r:id="rId4"/>
    <p:sldLayoutId id="2147484647" r:id="rId5"/>
    <p:sldLayoutId id="2147484648" r:id="rId6"/>
    <p:sldLayoutId id="2147484649" r:id="rId7"/>
    <p:sldLayoutId id="2147484650" r:id="rId8"/>
    <p:sldLayoutId id="2147484651" r:id="rId9"/>
    <p:sldLayoutId id="2147484652" r:id="rId10"/>
    <p:sldLayoutId id="2147484653" r:id="rId11"/>
  </p:sldLayoutIdLst>
  <p:hf hdr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rgbClr val="000099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ZapfDingbats BT"/>
        <a:buChar char="n"/>
        <a:defRPr sz="28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ZapfDingbats BT"/>
        <a:buChar char="v"/>
        <a:defRPr sz="24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ZapfDingbats BT"/>
        <a:buChar char="«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•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16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Archive%202015-02-20\03%20Business%20folder%202\Meetings\ACGSC%20115%20Portland%20sMar%202015\moving%20ship2.avi" TargetMode="External"/><Relationship Id="rId1" Type="http://schemas.microsoft.com/office/2007/relationships/media" Target="file:///D:\Archive%202015-02-20\03%20Business%20folder%202\Meetings\ACGSC%20115%20Portland%20sMar%202015\moving%20ship2.avi" TargetMode="Externa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ctrTitle" sz="quarter"/>
          </p:nvPr>
        </p:nvSpPr>
        <p:spPr>
          <a:xfrm>
            <a:off x="382588" y="1447800"/>
            <a:ext cx="8456612" cy="990600"/>
          </a:xfrm>
        </p:spPr>
        <p:txBody>
          <a:bodyPr/>
          <a:lstStyle/>
          <a:p>
            <a:pPr algn="ctr"/>
            <a:r>
              <a:rPr lang="en-US" altLang="en-US" sz="4800" dirty="0" smtClean="0"/>
              <a:t>Robert Heffley Engineering</a:t>
            </a:r>
          </a:p>
        </p:txBody>
      </p:sp>
      <p:sp>
        <p:nvSpPr>
          <p:cNvPr id="10243" name="Subtitle 7"/>
          <p:cNvSpPr>
            <a:spLocks noGrp="1"/>
          </p:cNvSpPr>
          <p:nvPr>
            <p:ph type="subTitle" sz="quarter" idx="1"/>
          </p:nvPr>
        </p:nvSpPr>
        <p:spPr>
          <a:xfrm>
            <a:off x="2133600" y="4724400"/>
            <a:ext cx="4953000" cy="1143000"/>
          </a:xfrm>
        </p:spPr>
        <p:txBody>
          <a:bodyPr/>
          <a:lstStyle/>
          <a:p>
            <a:pPr algn="ctr">
              <a:buFont typeface="ZapfDingbats BT"/>
              <a:buNone/>
            </a:pPr>
            <a:r>
              <a:rPr lang="en-US" altLang="en-US" sz="1800" smtClean="0"/>
              <a:t>ACGSC Meeting 115</a:t>
            </a:r>
          </a:p>
          <a:p>
            <a:pPr algn="ctr">
              <a:buFont typeface="ZapfDingbats BT"/>
              <a:buNone/>
            </a:pPr>
            <a:r>
              <a:rPr lang="en-US" altLang="en-US" sz="1800" smtClean="0"/>
              <a:t>Portland, OR</a:t>
            </a:r>
          </a:p>
          <a:p>
            <a:pPr algn="ctr">
              <a:buFont typeface="ZapfDingbats BT"/>
              <a:buNone/>
            </a:pPr>
            <a:r>
              <a:rPr lang="en-US" altLang="en-US" sz="1800" smtClean="0"/>
              <a:t>4-6 March 2015</a:t>
            </a:r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smtClean="0">
                <a:latin typeface="Arial" panose="020B0604020202020204" pitchFamily="34" charset="0"/>
              </a:rPr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D1E2CA-76B6-4CB0-8CD3-3BCCD06967FD}" type="slidenum">
              <a:rPr lang="en-US" altLang="en-US" sz="20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en-US" sz="2000" smtClean="0">
              <a:latin typeface="Arial" panose="020B0604020202020204" pitchFamily="34" charset="0"/>
            </a:endParaRPr>
          </a:p>
        </p:txBody>
      </p:sp>
      <p:sp>
        <p:nvSpPr>
          <p:cNvPr id="10247" name="Subtitle 7"/>
          <p:cNvSpPr txBox="1">
            <a:spLocks/>
          </p:cNvSpPr>
          <p:nvPr/>
        </p:nvSpPr>
        <p:spPr bwMode="auto">
          <a:xfrm>
            <a:off x="2286000" y="2514600"/>
            <a:ext cx="441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 typeface="ZapfDingbats BT"/>
              <a:buNone/>
            </a:pPr>
            <a:r>
              <a:rPr kumimoji="0" lang="en-US" altLang="en-US" sz="3200"/>
              <a:t>Penn Valley, 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763000" cy="1143000"/>
          </a:xfrm>
        </p:spPr>
        <p:txBody>
          <a:bodyPr/>
          <a:lstStyle/>
          <a:p>
            <a:pPr algn="ctr" eaLnBrk="1" hangingPunct="1">
              <a:buFont typeface="ZapfDingbats BT"/>
              <a:buNone/>
            </a:pPr>
            <a:r>
              <a:rPr lang="en-US" altLang="en-US" dirty="0" smtClean="0"/>
              <a:t>Announcement: </a:t>
            </a:r>
            <a:r>
              <a:rPr lang="en-US" altLang="en-US" i="1" dirty="0" smtClean="0"/>
              <a:t>RGenWin</a:t>
            </a:r>
            <a:r>
              <a:rPr lang="en-US" altLang="en-US" dirty="0" smtClean="0"/>
              <a:t> Demo </a:t>
            </a:r>
            <a:r>
              <a:rPr lang="en-US" altLang="en-US" dirty="0" err="1" smtClean="0"/>
              <a:t>Pkg</a:t>
            </a:r>
            <a:endParaRPr lang="en-US" alt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077200" cy="44196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smtClean="0"/>
              <a:t>Initially available to ACGSC members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smtClean="0"/>
              <a:t>To include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1800" smtClean="0"/>
              <a:t>RGenWin GUI,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1800" smtClean="0"/>
              <a:t>Simulink platform capability,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1800" smtClean="0"/>
              <a:t>an existing rotorcraft flight dynamics model,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1800" smtClean="0"/>
              <a:t>accompanied by a modified FlightGear 3D model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smtClean="0"/>
              <a:t>Quickstart documentation for running demo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smtClean="0"/>
              <a:t>Upgradeable to expanded capability and customization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smtClean="0"/>
              <a:t>Available late spring or early summer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ACGSC 4 Mar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i="1"/>
              <a:t>www.RHef.net</a:t>
            </a:r>
            <a:endParaRPr lang="en-US" i="1" dirty="0"/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3592AC-D81B-4CB7-8F06-2E3866E5F9B2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80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Recent Projects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3962400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spcAft>
                <a:spcPts val="1200"/>
              </a:spcAft>
              <a:buSzPct val="120000"/>
              <a:buFont typeface="Tahoma" panose="020B0604030504040204" pitchFamily="34" charset="0"/>
              <a:buAutoNum type="arabicPeriod"/>
            </a:pPr>
            <a:r>
              <a:rPr lang="en-US" altLang="en-US" sz="2400" dirty="0" smtClean="0"/>
              <a:t>Upgrades to Boeing Training Systems with additional </a:t>
            </a:r>
            <a:r>
              <a:rPr lang="en-US" altLang="en-US" sz="2400" i="1" dirty="0" smtClean="0"/>
              <a:t>RotorGen2</a:t>
            </a:r>
            <a:r>
              <a:rPr lang="en-US" altLang="en-US" sz="2400" dirty="0" smtClean="0"/>
              <a:t> helicopter math models—CH-47, CH-53, Bo105, UH-1, AH-1, MD500, UH-60, S-64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SzPct val="120000"/>
              <a:buFont typeface="Tahoma" panose="020B0604030504040204" pitchFamily="34" charset="0"/>
              <a:buAutoNum type="arabicPeriod"/>
            </a:pPr>
            <a:r>
              <a:rPr lang="en-US" altLang="en-US" sz="2400" dirty="0" smtClean="0"/>
              <a:t>Support to STI with shipboard environment and dynamic interface simulation (MH-60/DDG) with ship motion and turbulence disturbances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SzPct val="120000"/>
              <a:buFont typeface="Tahoma" panose="020B0604030504040204" pitchFamily="34" charset="0"/>
              <a:buAutoNum type="arabicPeriod"/>
            </a:pPr>
            <a:r>
              <a:rPr lang="en-US" altLang="en-US" sz="2400" dirty="0" smtClean="0"/>
              <a:t>Continuation of in-house development for            </a:t>
            </a:r>
            <a:r>
              <a:rPr lang="en-US" altLang="en-US" sz="2400" u="sng" dirty="0" smtClean="0"/>
              <a:t>RHE Simulation Software Suite </a:t>
            </a:r>
            <a:r>
              <a:rPr lang="en-US" altLang="en-US" sz="2400" dirty="0" smtClean="0"/>
              <a:t>, an integrated </a:t>
            </a:r>
            <a:r>
              <a:rPr lang="en-US" altLang="en-US" sz="2400" i="1" dirty="0" smtClean="0"/>
              <a:t>RotorGen2</a:t>
            </a:r>
            <a:r>
              <a:rPr lang="en-US" altLang="en-US" sz="2400" dirty="0" smtClean="0"/>
              <a:t>, Simulink and FlightGear engineering tool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1532DC-4600-4257-B6D6-EA406FD34A59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en-US" altLang="en-US" dirty="0" smtClean="0"/>
              <a:t>Support for Boeing’s </a:t>
            </a:r>
            <a:r>
              <a:rPr lang="en-US" altLang="en-US" i="1" dirty="0" err="1" smtClean="0"/>
              <a:t>NetForce</a:t>
            </a:r>
            <a:r>
              <a:rPr lang="en-US" altLang="en-US" dirty="0" smtClean="0"/>
              <a:t> and </a:t>
            </a:r>
            <a:r>
              <a:rPr lang="en-US" altLang="en-US" i="1" dirty="0" err="1" smtClean="0"/>
              <a:t>BigTac</a:t>
            </a:r>
            <a:r>
              <a:rPr lang="en-US" altLang="en-US" dirty="0" smtClean="0"/>
              <a:t> training systems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41313" y="1835150"/>
            <a:ext cx="4368800" cy="4032250"/>
          </a:xfrm>
        </p:spPr>
        <p:txBody>
          <a:bodyPr/>
          <a:lstStyle/>
          <a:p>
            <a:pPr>
              <a:defRPr/>
            </a:pPr>
            <a:r>
              <a:rPr lang="en-US" altLang="en-US" i="1" dirty="0" smtClean="0"/>
              <a:t>RotorGen2</a:t>
            </a:r>
            <a:r>
              <a:rPr lang="en-US" altLang="en-US" dirty="0" smtClean="0"/>
              <a:t> used as common model form,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Pilot model structure common to all aircraft.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8 helicopter math models now available,</a:t>
            </a:r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FA7C869-95C9-4B83-8A53-F0BE5400CE3C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800" smtClean="0"/>
          </a:p>
        </p:txBody>
      </p:sp>
      <p:pic>
        <p:nvPicPr>
          <p:cNvPr id="14343" name="Content Placeholder 7" descr="ah1gpi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97175"/>
            <a:ext cx="1600200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9" descr="md500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1731963"/>
            <a:ext cx="1614487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0" descr="uh60pic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8938"/>
            <a:ext cx="1654175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788" y="1884363"/>
            <a:ext cx="164941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163" y="4064000"/>
            <a:ext cx="1633537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418138"/>
            <a:ext cx="200025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418138"/>
            <a:ext cx="1831975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3028950"/>
            <a:ext cx="18923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pPr algn="ctr" eaLnBrk="1" hangingPunct="1">
              <a:buFont typeface="ZapfDingbats BT"/>
              <a:buNone/>
            </a:pPr>
            <a:r>
              <a:rPr lang="en-US" altLang="en-US" dirty="0" smtClean="0"/>
              <a:t>Dynamic-Interface Simulation Support for STI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4129088" cy="4419600"/>
          </a:xfrm>
        </p:spPr>
        <p:txBody>
          <a:bodyPr/>
          <a:lstStyle/>
          <a:p>
            <a:pPr eaLnBrk="1" hangingPunct="1">
              <a:spcAft>
                <a:spcPct val="45000"/>
              </a:spcAft>
            </a:pPr>
            <a:r>
              <a:rPr lang="en-US" altLang="en-US" sz="2400" smtClean="0"/>
              <a:t>RotorGen2 helicopter math model in RGenWin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z="2400" smtClean="0"/>
              <a:t>Integrated into Simulink with RGenWin S-function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z="2400" smtClean="0"/>
              <a:t>Ship motion disturbance portrayed with FlightGear models of DDG and MH-60</a:t>
            </a:r>
          </a:p>
          <a:p>
            <a:pPr eaLnBrk="1" hangingPunct="1">
              <a:spcAft>
                <a:spcPct val="45000"/>
              </a:spcAft>
            </a:pPr>
            <a:r>
              <a:rPr lang="en-US" altLang="en-US" sz="2400" smtClean="0"/>
              <a:t>For support of STI pilot display development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ACGSC 4 Mar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i="1"/>
              <a:t>www.RHef.net</a:t>
            </a:r>
            <a:endParaRPr lang="en-US" i="1" dirty="0"/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C2D977-CB9E-4434-AC97-63C2DE6E49F6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800" smtClean="0"/>
          </a:p>
        </p:txBody>
      </p:sp>
      <p:pic>
        <p:nvPicPr>
          <p:cNvPr id="2" name="moving ship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1905000"/>
            <a:ext cx="449103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001000" cy="1143000"/>
          </a:xfrm>
        </p:spPr>
        <p:txBody>
          <a:bodyPr/>
          <a:lstStyle/>
          <a:p>
            <a:pPr algn="ctr"/>
            <a:r>
              <a:rPr lang="en-US" altLang="en-US" dirty="0" smtClean="0"/>
              <a:t>RHE Simulation Software Suite Development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52399" y="1600200"/>
            <a:ext cx="3731891" cy="4038600"/>
          </a:xfrm>
        </p:spPr>
        <p:txBody>
          <a:bodyPr/>
          <a:lstStyle/>
          <a:p>
            <a:r>
              <a:rPr lang="en-US" altLang="en-US" sz="2400" dirty="0" smtClean="0"/>
              <a:t>Extension of RGenWin Task-Pilot-Vehicle model app</a:t>
            </a:r>
          </a:p>
          <a:p>
            <a:r>
              <a:rPr lang="en-US" altLang="en-US" sz="2400" dirty="0" smtClean="0"/>
              <a:t>Integrates RotorGen2, Simulink, and FlightGear</a:t>
            </a:r>
          </a:p>
          <a:p>
            <a:r>
              <a:rPr lang="en-US" altLang="en-US" sz="2400" dirty="0" smtClean="0"/>
              <a:t>Broad range of engineering, design </a:t>
            </a:r>
            <a:r>
              <a:rPr lang="en-US" altLang="en-US" sz="2400" dirty="0" smtClean="0"/>
              <a:t>features—</a:t>
            </a:r>
            <a:r>
              <a:rPr lang="en-US" altLang="en-US" sz="2400" dirty="0" err="1" smtClean="0"/>
              <a:t>flt</a:t>
            </a:r>
            <a:r>
              <a:rPr lang="en-US" altLang="en-US" sz="2400" dirty="0" smtClean="0"/>
              <a:t> control design, task demo, </a:t>
            </a:r>
            <a:r>
              <a:rPr lang="en-US" altLang="en-US" sz="2400" dirty="0" err="1" smtClean="0"/>
              <a:t>monte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carlo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etc</a:t>
            </a:r>
            <a:endParaRPr lang="en-US" alt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03B509-B80B-4D55-BB83-13D0DD5E54A3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80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86768"/>
            <a:ext cx="51054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806" y="1524000"/>
            <a:ext cx="5102794" cy="39444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291" y="1524000"/>
            <a:ext cx="5107309" cy="39813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300" y="1524000"/>
            <a:ext cx="5079300" cy="3991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Basic Suite Components</a:t>
            </a: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ACGSC 4 Mar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A0B4ED0-4968-4459-AEBC-356924C8B23B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800" smtClean="0"/>
          </a:p>
        </p:txBody>
      </p:sp>
      <p:grpSp>
        <p:nvGrpSpPr>
          <p:cNvPr id="20486" name="Group 24"/>
          <p:cNvGrpSpPr>
            <a:grpSpLocks/>
          </p:cNvGrpSpPr>
          <p:nvPr/>
        </p:nvGrpSpPr>
        <p:grpSpPr bwMode="auto">
          <a:xfrm>
            <a:off x="3089275" y="2501900"/>
            <a:ext cx="3141663" cy="3436862"/>
            <a:chOff x="4630821" y="2197637"/>
            <a:chExt cx="1282277" cy="1715671"/>
          </a:xfrm>
        </p:grpSpPr>
        <p:sp>
          <p:nvSpPr>
            <p:cNvPr id="20488" name="Rounded Rectangle 22"/>
            <p:cNvSpPr>
              <a:spLocks noChangeArrowheads="1"/>
            </p:cNvSpPr>
            <p:nvPr/>
          </p:nvSpPr>
          <p:spPr bwMode="auto">
            <a:xfrm>
              <a:off x="4630821" y="2197637"/>
              <a:ext cx="1282277" cy="35315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RGenWin.exe</a:t>
              </a:r>
            </a:p>
          </p:txBody>
        </p:sp>
        <p:sp>
          <p:nvSpPr>
            <p:cNvPr id="20489" name="Rectangle 23"/>
            <p:cNvSpPr>
              <a:spLocks noChangeArrowheads="1"/>
            </p:cNvSpPr>
            <p:nvPr/>
          </p:nvSpPr>
          <p:spPr bwMode="auto">
            <a:xfrm>
              <a:off x="4630821" y="2546326"/>
              <a:ext cx="1282277" cy="136698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2049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5212" y="2622404"/>
              <a:ext cx="1091709" cy="1207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7" name="Content Placeholder 7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838200"/>
          </a:xfrm>
        </p:spPr>
        <p:txBody>
          <a:bodyPr/>
          <a:lstStyle/>
          <a:p>
            <a:pPr eaLnBrk="1" hangingPunct="1"/>
            <a:r>
              <a:rPr lang="en-US" altLang="en-US" i="1" smtClean="0"/>
              <a:t>RGenWin</a:t>
            </a:r>
            <a:r>
              <a:rPr lang="en-US" altLang="en-US" smtClean="0"/>
              <a:t> GUI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Basic Suite Components</a:t>
            </a: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800D47-6330-44BD-85D8-824CC36771F1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800" smtClean="0"/>
          </a:p>
        </p:txBody>
      </p:sp>
      <p:grpSp>
        <p:nvGrpSpPr>
          <p:cNvPr id="22534" name="Group 2"/>
          <p:cNvGrpSpPr>
            <a:grpSpLocks/>
          </p:cNvGrpSpPr>
          <p:nvPr/>
        </p:nvGrpSpPr>
        <p:grpSpPr bwMode="auto">
          <a:xfrm>
            <a:off x="1981200" y="2693988"/>
            <a:ext cx="6734175" cy="2525712"/>
            <a:chOff x="3324225" y="2197637"/>
            <a:chExt cx="4448175" cy="1794164"/>
          </a:xfrm>
        </p:grpSpPr>
        <p:sp>
          <p:nvSpPr>
            <p:cNvPr id="22536" name="Rounded Rectangle 22"/>
            <p:cNvSpPr>
              <a:spLocks noChangeArrowheads="1"/>
            </p:cNvSpPr>
            <p:nvPr/>
          </p:nvSpPr>
          <p:spPr bwMode="auto">
            <a:xfrm>
              <a:off x="4630821" y="2197637"/>
              <a:ext cx="1282277" cy="427182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RGenWin</a:t>
              </a:r>
            </a:p>
          </p:txBody>
        </p:sp>
        <p:sp>
          <p:nvSpPr>
            <p:cNvPr id="22537" name="Rectangle 23"/>
            <p:cNvSpPr>
              <a:spLocks noChangeArrowheads="1"/>
            </p:cNvSpPr>
            <p:nvPr/>
          </p:nvSpPr>
          <p:spPr bwMode="auto">
            <a:xfrm>
              <a:off x="4630821" y="2624819"/>
              <a:ext cx="1282277" cy="136698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V="1">
              <a:off x="4054053" y="3137007"/>
              <a:ext cx="576732" cy="10150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253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162" y="2710255"/>
              <a:ext cx="913623" cy="1207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 bwMode="auto">
            <a:xfrm flipV="1">
              <a:off x="5913227" y="3051303"/>
              <a:ext cx="576732" cy="10150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541" name="Rounded Rectangle 27"/>
            <p:cNvSpPr>
              <a:spLocks noChangeArrowheads="1"/>
            </p:cNvSpPr>
            <p:nvPr/>
          </p:nvSpPr>
          <p:spPr bwMode="auto">
            <a:xfrm>
              <a:off x="6490123" y="2197637"/>
              <a:ext cx="1282277" cy="427182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FlightGear</a:t>
              </a:r>
            </a:p>
          </p:txBody>
        </p:sp>
        <p:sp>
          <p:nvSpPr>
            <p:cNvPr id="22542" name="Rectangle 28"/>
            <p:cNvSpPr>
              <a:spLocks noChangeArrowheads="1"/>
            </p:cNvSpPr>
            <p:nvPr/>
          </p:nvSpPr>
          <p:spPr bwMode="auto">
            <a:xfrm>
              <a:off x="6490123" y="2624819"/>
              <a:ext cx="1282277" cy="136698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2254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6578" y="2881128"/>
              <a:ext cx="992916" cy="1035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4" name="Picture 30" descr="flightgear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4237" y="2710255"/>
              <a:ext cx="384683" cy="512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5913227" y="3299396"/>
              <a:ext cx="576732" cy="9022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2546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225" y="2710255"/>
              <a:ext cx="729571" cy="939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535" name="Content Placeholder 7"/>
          <p:cNvSpPr>
            <a:spLocks noGrp="1"/>
          </p:cNvSpPr>
          <p:nvPr>
            <p:ph idx="1"/>
          </p:nvPr>
        </p:nvSpPr>
        <p:spPr>
          <a:xfrm>
            <a:off x="762000" y="1752600"/>
            <a:ext cx="7848600" cy="838200"/>
          </a:xfrm>
        </p:spPr>
        <p:txBody>
          <a:bodyPr/>
          <a:lstStyle/>
          <a:p>
            <a:pPr eaLnBrk="1" hangingPunct="1"/>
            <a:r>
              <a:rPr lang="en-US" altLang="en-US" i="1" smtClean="0"/>
              <a:t>RGenWin</a:t>
            </a:r>
            <a:r>
              <a:rPr lang="en-US" altLang="en-US" smtClean="0"/>
              <a:t> with joystick and </a:t>
            </a:r>
            <a:r>
              <a:rPr lang="en-US" altLang="en-US" i="1" smtClean="0"/>
              <a:t>FlightGear</a:t>
            </a:r>
            <a:r>
              <a:rPr lang="en-US" altLang="en-US" smtClean="0"/>
              <a:t> visuals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Basic Suite Components</a:t>
            </a: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1B05131-D359-460A-80FD-9817C08528FC}" type="slidenum">
              <a:rPr lang="en-US" altLang="en-US" sz="18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800" smtClean="0"/>
          </a:p>
        </p:txBody>
      </p:sp>
      <p:grpSp>
        <p:nvGrpSpPr>
          <p:cNvPr id="24582" name="Group 27"/>
          <p:cNvGrpSpPr>
            <a:grpSpLocks/>
          </p:cNvGrpSpPr>
          <p:nvPr/>
        </p:nvGrpSpPr>
        <p:grpSpPr bwMode="auto">
          <a:xfrm>
            <a:off x="2538413" y="2054225"/>
            <a:ext cx="5500687" cy="4446588"/>
            <a:chOff x="3324225" y="2197637"/>
            <a:chExt cx="4448175" cy="4168527"/>
          </a:xfrm>
        </p:grpSpPr>
        <p:sp>
          <p:nvSpPr>
            <p:cNvPr id="24584" name="Rounded Rectangle 22"/>
            <p:cNvSpPr>
              <a:spLocks noChangeArrowheads="1"/>
            </p:cNvSpPr>
            <p:nvPr/>
          </p:nvSpPr>
          <p:spPr bwMode="auto">
            <a:xfrm>
              <a:off x="4630821" y="2197637"/>
              <a:ext cx="1282277" cy="427182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RGenWin</a:t>
              </a:r>
            </a:p>
          </p:txBody>
        </p:sp>
        <p:sp>
          <p:nvSpPr>
            <p:cNvPr id="24585" name="Rectangle 23"/>
            <p:cNvSpPr>
              <a:spLocks noChangeArrowheads="1"/>
            </p:cNvSpPr>
            <p:nvPr/>
          </p:nvSpPr>
          <p:spPr bwMode="auto">
            <a:xfrm>
              <a:off x="4630821" y="2624819"/>
              <a:ext cx="1282277" cy="136698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V="1">
              <a:off x="4054675" y="3136709"/>
              <a:ext cx="576402" cy="10417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458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162" y="2710255"/>
              <a:ext cx="913623" cy="1207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 bwMode="auto">
            <a:xfrm flipV="1">
              <a:off x="5913538" y="3051880"/>
              <a:ext cx="576402" cy="8929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4589" name="Rounded Rectangle 27"/>
            <p:cNvSpPr>
              <a:spLocks noChangeArrowheads="1"/>
            </p:cNvSpPr>
            <p:nvPr/>
          </p:nvSpPr>
          <p:spPr bwMode="auto">
            <a:xfrm>
              <a:off x="6490123" y="2197637"/>
              <a:ext cx="1282277" cy="427182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FlightGear</a:t>
              </a:r>
            </a:p>
          </p:txBody>
        </p:sp>
        <p:sp>
          <p:nvSpPr>
            <p:cNvPr id="24590" name="Rectangle 28"/>
            <p:cNvSpPr>
              <a:spLocks noChangeArrowheads="1"/>
            </p:cNvSpPr>
            <p:nvPr/>
          </p:nvSpPr>
          <p:spPr bwMode="auto">
            <a:xfrm>
              <a:off x="6490123" y="2624819"/>
              <a:ext cx="1282277" cy="136698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2459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6578" y="2881128"/>
              <a:ext cx="992916" cy="1035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92" name="Picture 30" descr="flightgear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4237" y="2710255"/>
              <a:ext cx="384683" cy="512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3" name="Rounded Rectangle 31"/>
            <p:cNvSpPr>
              <a:spLocks noChangeArrowheads="1"/>
            </p:cNvSpPr>
            <p:nvPr/>
          </p:nvSpPr>
          <p:spPr bwMode="auto">
            <a:xfrm>
              <a:off x="4630821" y="4572000"/>
              <a:ext cx="1282277" cy="427182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Simulink</a:t>
              </a:r>
            </a:p>
          </p:txBody>
        </p:sp>
        <p:sp>
          <p:nvSpPr>
            <p:cNvPr id="24594" name="Rectangle 32"/>
            <p:cNvSpPr>
              <a:spLocks noChangeArrowheads="1"/>
            </p:cNvSpPr>
            <p:nvPr/>
          </p:nvSpPr>
          <p:spPr bwMode="auto">
            <a:xfrm>
              <a:off x="4630821" y="4999182"/>
              <a:ext cx="1282277" cy="136698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5913538" y="3298926"/>
              <a:ext cx="576402" cy="10418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5043159" y="3962675"/>
              <a:ext cx="15405" cy="577432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459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9085" y="5170055"/>
              <a:ext cx="1005786" cy="957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98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225" y="2710255"/>
              <a:ext cx="729571" cy="9398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 bwMode="auto">
            <a:xfrm flipH="1">
              <a:off x="5470646" y="3962675"/>
              <a:ext cx="7702" cy="578921"/>
            </a:xfrm>
            <a:prstGeom prst="straightConnector1">
              <a:avLst/>
            </a:prstGeom>
            <a:solidFill>
              <a:srgbClr val="FFFF99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4583" name="Content Placeholder 7"/>
          <p:cNvSpPr>
            <a:spLocks noGrp="1"/>
          </p:cNvSpPr>
          <p:nvPr>
            <p:ph idx="1"/>
          </p:nvPr>
        </p:nvSpPr>
        <p:spPr>
          <a:xfrm>
            <a:off x="381000" y="1268413"/>
            <a:ext cx="7200900" cy="838200"/>
          </a:xfrm>
        </p:spPr>
        <p:txBody>
          <a:bodyPr/>
          <a:lstStyle/>
          <a:p>
            <a:pPr eaLnBrk="1" hangingPunct="1"/>
            <a:r>
              <a:rPr lang="en-US" altLang="en-US" i="1" smtClean="0"/>
              <a:t>RGenWin</a:t>
            </a:r>
            <a:r>
              <a:rPr lang="en-US" altLang="en-US" smtClean="0"/>
              <a:t> with joystick, </a:t>
            </a:r>
            <a:r>
              <a:rPr lang="en-US" altLang="en-US" i="1" smtClean="0"/>
              <a:t>FlightGear</a:t>
            </a:r>
            <a:r>
              <a:rPr lang="en-US" altLang="en-US" smtClean="0"/>
              <a:t> visuals, and </a:t>
            </a:r>
            <a:r>
              <a:rPr lang="en-US" altLang="en-US" i="1" smtClean="0"/>
              <a:t>Simulink</a:t>
            </a:r>
            <a:r>
              <a:rPr lang="en-US" altLang="en-US" smtClean="0"/>
              <a:t>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488113" cy="1143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0000"/>
                </a:solidFill>
              </a:rPr>
              <a:t>Advanced Configurations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640513" y="6477000"/>
            <a:ext cx="2351087" cy="279400"/>
          </a:xfrm>
        </p:spPr>
        <p:txBody>
          <a:bodyPr/>
          <a:lstStyle/>
          <a:p>
            <a:pPr>
              <a:defRPr/>
            </a:pPr>
            <a:r>
              <a:rPr lang="en-US" dirty="0"/>
              <a:t>ACGSC 4 Mar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www.rhef.net</a:t>
            </a:r>
            <a:endParaRPr lang="en-US" dirty="0"/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ZapfDingbats BT"/>
              <a:buChar char="n"/>
              <a:defRPr sz="2800">
                <a:solidFill>
                  <a:srgbClr val="000099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v"/>
              <a:defRPr sz="2400">
                <a:solidFill>
                  <a:srgbClr val="000099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ZapfDingbats BT"/>
              <a:buChar char="«"/>
              <a:defRPr sz="2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sz="2000">
                <a:solidFill>
                  <a:srgbClr val="000099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1600">
                <a:solidFill>
                  <a:srgbClr val="000099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E9083AF-1F25-4420-AFDA-8BD9A22853E9}" type="slidenum">
              <a:rPr lang="en-US" altLang="en-US" sz="1800" smtClean="0"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800" smtClean="0">
              <a:cs typeface="Arial" panose="020B0604020202020204" pitchFamily="34" charset="0"/>
            </a:endParaRPr>
          </a:p>
        </p:txBody>
      </p:sp>
      <p:sp>
        <p:nvSpPr>
          <p:cNvPr id="26630" name="Content Placeholder 7"/>
          <p:cNvSpPr>
            <a:spLocks noGrp="1"/>
          </p:cNvSpPr>
          <p:nvPr>
            <p:ph idx="1"/>
          </p:nvPr>
        </p:nvSpPr>
        <p:spPr>
          <a:xfrm>
            <a:off x="1143000" y="1447800"/>
            <a:ext cx="7162800" cy="838200"/>
          </a:xfrm>
        </p:spPr>
        <p:txBody>
          <a:bodyPr/>
          <a:lstStyle/>
          <a:p>
            <a:pPr eaLnBrk="1" hangingPunct="1"/>
            <a:r>
              <a:rPr lang="en-US" altLang="en-US" i="1" smtClean="0"/>
              <a:t>Simulink</a:t>
            </a:r>
            <a:r>
              <a:rPr lang="en-US" altLang="en-US" smtClean="0"/>
              <a:t> with </a:t>
            </a:r>
            <a:r>
              <a:rPr lang="en-US" altLang="en-US" i="1" smtClean="0"/>
              <a:t>RGenWin</a:t>
            </a:r>
            <a:r>
              <a:rPr lang="en-US" altLang="en-US" smtClean="0"/>
              <a:t> embedded as S-fn</a:t>
            </a:r>
          </a:p>
        </p:txBody>
      </p:sp>
      <p:grpSp>
        <p:nvGrpSpPr>
          <p:cNvPr id="26631" name="Group 1"/>
          <p:cNvGrpSpPr>
            <a:grpSpLocks/>
          </p:cNvGrpSpPr>
          <p:nvPr/>
        </p:nvGrpSpPr>
        <p:grpSpPr bwMode="auto">
          <a:xfrm>
            <a:off x="2501900" y="2286000"/>
            <a:ext cx="4138613" cy="4064000"/>
            <a:chOff x="2501900" y="2286000"/>
            <a:chExt cx="4138613" cy="4064000"/>
          </a:xfrm>
        </p:grpSpPr>
        <p:sp>
          <p:nvSpPr>
            <p:cNvPr id="26632" name="Rounded Rectangle 9"/>
            <p:cNvSpPr>
              <a:spLocks noChangeArrowheads="1"/>
            </p:cNvSpPr>
            <p:nvPr/>
          </p:nvSpPr>
          <p:spPr bwMode="auto">
            <a:xfrm>
              <a:off x="2501900" y="2286000"/>
              <a:ext cx="4138613" cy="40640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Simulink</a:t>
              </a:r>
            </a:p>
          </p:txBody>
        </p:sp>
        <p:sp>
          <p:nvSpPr>
            <p:cNvPr id="26633" name="Rectangle 10"/>
            <p:cNvSpPr>
              <a:spLocks noChangeArrowheads="1"/>
            </p:cNvSpPr>
            <p:nvPr/>
          </p:nvSpPr>
          <p:spPr bwMode="auto">
            <a:xfrm>
              <a:off x="2501900" y="2692400"/>
              <a:ext cx="4138613" cy="3657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rgbClr val="92D05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60000"/>
                <a:buFont typeface="ZapfDingbats BT"/>
                <a:buChar char="n"/>
                <a:defRPr sz="2800">
                  <a:solidFill>
                    <a:srgbClr val="000099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v"/>
                <a:defRPr sz="2400">
                  <a:solidFill>
                    <a:srgbClr val="000099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ZapfDingbats BT"/>
                <a:buChar char="«"/>
                <a:defRPr sz="2000">
                  <a:solidFill>
                    <a:srgbClr val="000099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sz="2000">
                  <a:solidFill>
                    <a:srgbClr val="000099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00000"/>
                <a:buChar char="–"/>
                <a:defRPr sz="1600">
                  <a:solidFill>
                    <a:srgbClr val="000099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2663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3124200"/>
              <a:ext cx="3124200" cy="297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736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ase II SBIR">
  <a:themeElements>
    <a:clrScheme name="">
      <a:dk1>
        <a:srgbClr val="800000"/>
      </a:dk1>
      <a:lt1>
        <a:srgbClr val="FFFFFF"/>
      </a:lt1>
      <a:dk2>
        <a:srgbClr val="000000"/>
      </a:dk2>
      <a:lt2>
        <a:srgbClr val="FFFF99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FF3300"/>
      </a:hlink>
      <a:folHlink>
        <a:srgbClr val="660066"/>
      </a:folHlink>
    </a:clrScheme>
    <a:fontScheme name="Phase II SBI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ase II SBIR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ase II SBIR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se II SBIR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hase II SBIR">
  <a:themeElements>
    <a:clrScheme name="">
      <a:dk1>
        <a:srgbClr val="800000"/>
      </a:dk1>
      <a:lt1>
        <a:srgbClr val="FFFFFF"/>
      </a:lt1>
      <a:dk2>
        <a:srgbClr val="000000"/>
      </a:dk2>
      <a:lt2>
        <a:srgbClr val="FFFF99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FF3300"/>
      </a:hlink>
      <a:folHlink>
        <a:srgbClr val="660066"/>
      </a:folHlink>
    </a:clrScheme>
    <a:fontScheme name="Phase II SBI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ase II SBIR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ase II SBIR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se II SBIR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800000"/>
    </a:dk1>
    <a:lt1>
      <a:srgbClr val="FFFFFF"/>
    </a:lt1>
    <a:dk2>
      <a:srgbClr val="FFFFCC"/>
    </a:dk2>
    <a:lt2>
      <a:srgbClr val="FFFF99"/>
    </a:lt2>
    <a:accent1>
      <a:srgbClr val="777777"/>
    </a:accent1>
    <a:accent2>
      <a:srgbClr val="0033CC"/>
    </a:accent2>
    <a:accent3>
      <a:srgbClr val="FFFFE2"/>
    </a:accent3>
    <a:accent4>
      <a:srgbClr val="DADADA"/>
    </a:accent4>
    <a:accent5>
      <a:srgbClr val="BDBDBD"/>
    </a:accent5>
    <a:accent6>
      <a:srgbClr val="002DB9"/>
    </a:accent6>
    <a:hlink>
      <a:srgbClr val="FF3300"/>
    </a:hlink>
    <a:folHlink>
      <a:srgbClr val="66006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800000"/>
    </a:dk1>
    <a:lt1>
      <a:srgbClr val="FFFFFF"/>
    </a:lt1>
    <a:dk2>
      <a:srgbClr val="FFFFCC"/>
    </a:dk2>
    <a:lt2>
      <a:srgbClr val="FFFF99"/>
    </a:lt2>
    <a:accent1>
      <a:srgbClr val="777777"/>
    </a:accent1>
    <a:accent2>
      <a:srgbClr val="0033CC"/>
    </a:accent2>
    <a:accent3>
      <a:srgbClr val="FFFFE2"/>
    </a:accent3>
    <a:accent4>
      <a:srgbClr val="DADADA"/>
    </a:accent4>
    <a:accent5>
      <a:srgbClr val="BDBDBD"/>
    </a:accent5>
    <a:accent6>
      <a:srgbClr val="002DB9"/>
    </a:accent6>
    <a:hlink>
      <a:srgbClr val="FF3300"/>
    </a:hlink>
    <a:folHlink>
      <a:srgbClr val="6600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17659</TotalTime>
  <Words>916</Words>
  <Application>Microsoft Office PowerPoint</Application>
  <PresentationFormat>On-screen Show (4:3)</PresentationFormat>
  <Paragraphs>175</Paragraphs>
  <Slides>10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Times New Roman</vt:lpstr>
      <vt:lpstr>Arial</vt:lpstr>
      <vt:lpstr>Tahoma</vt:lpstr>
      <vt:lpstr>ZapfDingbats BT</vt:lpstr>
      <vt:lpstr>Calibri</vt:lpstr>
      <vt:lpstr>Wingdings</vt:lpstr>
      <vt:lpstr>+mj-lt</vt:lpstr>
      <vt:lpstr>Phase II SBIR</vt:lpstr>
      <vt:lpstr>Custom Design</vt:lpstr>
      <vt:lpstr>1_Phase II SBIR</vt:lpstr>
      <vt:lpstr>Robert Heffley Engineering</vt:lpstr>
      <vt:lpstr>Recent Projects</vt:lpstr>
      <vt:lpstr>Support for Boeing’s NetForce and BigTac training systems</vt:lpstr>
      <vt:lpstr>Dynamic-Interface Simulation Support for STI</vt:lpstr>
      <vt:lpstr>RHE Simulation Software Suite Development</vt:lpstr>
      <vt:lpstr>Basic Suite Components</vt:lpstr>
      <vt:lpstr>Basic Suite Components</vt:lpstr>
      <vt:lpstr>Basic Suite Components</vt:lpstr>
      <vt:lpstr>Advanced Configurations</vt:lpstr>
      <vt:lpstr>Announcement: RGenWin Demo Pkg</vt:lpstr>
    </vt:vector>
  </TitlesOfParts>
  <Company>Robert Heffley Engineering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Forum Briefing--June 2006</dc:title>
  <dc:subject>Pilot Behavioral Modeling for Shipboard Operations</dc:subject>
  <dc:creator>R. Heffley</dc:creator>
  <cp:lastModifiedBy>Robert Heffley</cp:lastModifiedBy>
  <cp:revision>579</cp:revision>
  <cp:lastPrinted>2009-04-22T19:24:48Z</cp:lastPrinted>
  <dcterms:created xsi:type="dcterms:W3CDTF">2009-04-22T19:24:48Z</dcterms:created>
  <dcterms:modified xsi:type="dcterms:W3CDTF">2015-03-02T20:24:52Z</dcterms:modified>
</cp:coreProperties>
</file>